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24" r:id="rId2"/>
    <p:sldId id="264" r:id="rId3"/>
    <p:sldId id="265" r:id="rId4"/>
    <p:sldId id="289" r:id="rId5"/>
    <p:sldId id="305" r:id="rId6"/>
    <p:sldId id="325" r:id="rId7"/>
    <p:sldId id="326" r:id="rId8"/>
    <p:sldId id="321" r:id="rId9"/>
    <p:sldId id="292" r:id="rId10"/>
    <p:sldId id="312" r:id="rId11"/>
    <p:sldId id="314" r:id="rId12"/>
    <p:sldId id="319" r:id="rId13"/>
    <p:sldId id="311" r:id="rId14"/>
    <p:sldId id="320" r:id="rId15"/>
    <p:sldId id="306" r:id="rId16"/>
    <p:sldId id="323" r:id="rId17"/>
    <p:sldId id="28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2500"/>
  </p:normalViewPr>
  <p:slideViewPr>
    <p:cSldViewPr snapToGrid="0" snapToObjects="1">
      <p:cViewPr>
        <p:scale>
          <a:sx n="86" d="100"/>
          <a:sy n="86" d="100"/>
        </p:scale>
        <p:origin x="-824"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55454-572C-E34C-8D9E-A2FCFF2A5B41}" type="datetimeFigureOut">
              <a:rPr lang="en-US" smtClean="0"/>
              <a:t>10/25/19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07B22-03D4-3040-9F9B-6CCA3A7AFA04}" type="slidenum">
              <a:rPr lang="en-US" smtClean="0"/>
              <a:t>‹#›</a:t>
            </a:fld>
            <a:endParaRPr lang="en-US"/>
          </a:p>
        </p:txBody>
      </p:sp>
    </p:spTree>
    <p:extLst>
      <p:ext uri="{BB962C8B-B14F-4D97-AF65-F5344CB8AC3E}">
        <p14:creationId xmlns:p14="http://schemas.microsoft.com/office/powerpoint/2010/main" val="189319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10/25/19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10/25/19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10/25/19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10/25/19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10/25/19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10/25/19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10/25/19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10/25/19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10/25/19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10/25/19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10/25/19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10/25/19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smtClean="0"/>
              <a:t>Principles </a:t>
            </a:r>
            <a:r>
              <a:rPr lang="en-US" smtClean="0"/>
              <a:t>in Leadership</a:t>
            </a:r>
            <a:endParaRPr lang="en-US" dirty="0"/>
          </a:p>
        </p:txBody>
      </p:sp>
      <p:sp>
        <p:nvSpPr>
          <p:cNvPr id="3" name="Subtitle 2"/>
          <p:cNvSpPr>
            <a:spLocks noGrp="1"/>
          </p:cNvSpPr>
          <p:nvPr>
            <p:ph type="subTitle" idx="1"/>
          </p:nvPr>
        </p:nvSpPr>
        <p:spPr/>
        <p:txBody>
          <a:bodyPr>
            <a:normAutofit/>
          </a:bodyPr>
          <a:lstStyle/>
          <a:p>
            <a:r>
              <a:rPr lang="en-US" sz="4800" dirty="0" smtClean="0"/>
              <a:t>Mr. Rolfe</a:t>
            </a:r>
            <a:endParaRPr lang="en-US" sz="4800" dirty="0"/>
          </a:p>
        </p:txBody>
      </p:sp>
      <p:sp>
        <p:nvSpPr>
          <p:cNvPr id="4" name="TextBox 3"/>
          <p:cNvSpPr txBox="1"/>
          <p:nvPr/>
        </p:nvSpPr>
        <p:spPr>
          <a:xfrm>
            <a:off x="901487" y="531957"/>
            <a:ext cx="10291445" cy="3354765"/>
          </a:xfrm>
          <a:prstGeom prst="rect">
            <a:avLst/>
          </a:prstGeom>
          <a:noFill/>
        </p:spPr>
        <p:txBody>
          <a:bodyPr wrap="square" rtlCol="0">
            <a:spAutoFit/>
          </a:bodyPr>
          <a:lstStyle/>
          <a:p>
            <a:r>
              <a:rPr lang="en-US" sz="4400" dirty="0" smtClean="0">
                <a:solidFill>
                  <a:srgbClr val="FFC000"/>
                </a:solidFill>
              </a:rPr>
              <a:t>“If you want to win in the 21</a:t>
            </a:r>
            <a:r>
              <a:rPr lang="en-US" sz="4400" baseline="30000" dirty="0" smtClean="0">
                <a:solidFill>
                  <a:srgbClr val="FFC000"/>
                </a:solidFill>
              </a:rPr>
              <a:t>st</a:t>
            </a:r>
            <a:r>
              <a:rPr lang="en-US" sz="4400" dirty="0" smtClean="0">
                <a:solidFill>
                  <a:srgbClr val="FFC000"/>
                </a:solidFill>
              </a:rPr>
              <a:t> Century, you have to empower others, making sure other people are better than you.  Then you will be successful.”</a:t>
            </a:r>
          </a:p>
          <a:p>
            <a:r>
              <a:rPr lang="en-US" sz="3600" dirty="0">
                <a:solidFill>
                  <a:srgbClr val="FFC000"/>
                </a:solidFill>
              </a:rPr>
              <a:t>	</a:t>
            </a:r>
            <a:r>
              <a:rPr lang="en-US" sz="3600" dirty="0" smtClean="0">
                <a:solidFill>
                  <a:srgbClr val="FFC000"/>
                </a:solidFill>
              </a:rPr>
              <a:t>											- Jack Ma</a:t>
            </a:r>
            <a:endParaRPr lang="en-US" sz="4800" dirty="0">
              <a:solidFill>
                <a:srgbClr val="FFC000"/>
              </a:solidFill>
            </a:endParaRPr>
          </a:p>
        </p:txBody>
      </p:sp>
    </p:spTree>
    <p:extLst>
      <p:ext uri="{BB962C8B-B14F-4D97-AF65-F5344CB8AC3E}">
        <p14:creationId xmlns:p14="http://schemas.microsoft.com/office/powerpoint/2010/main" val="6000187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Well with Others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“The ability to work well with others is one of the most sought-after skills in the global workplace.  </a:t>
            </a:r>
            <a:r>
              <a:rPr lang="en-US" dirty="0"/>
              <a:t> </a:t>
            </a:r>
            <a:r>
              <a:rPr lang="en-US" dirty="0" smtClean="0"/>
              <a:t>Individuals, however talented, can seldom produce better results than those who learn to work with a team.”</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indent="0">
              <a:lnSpc>
                <a:spcPct val="100000"/>
              </a:lnSpc>
              <a:spcBef>
                <a:spcPts val="0"/>
              </a:spcBef>
              <a:buNone/>
            </a:pPr>
            <a:r>
              <a:rPr lang="en-US" dirty="0"/>
              <a:t>	</a:t>
            </a:r>
            <a:r>
              <a:rPr lang="en-US" dirty="0" smtClean="0"/>
              <a:t>	        - </a:t>
            </a:r>
            <a:r>
              <a:rPr lang="is-IS" dirty="0" smtClean="0"/>
              <a:t>Robert </a:t>
            </a:r>
            <a:r>
              <a:rPr lang="is-IS" dirty="0"/>
              <a:t>Foster, </a:t>
            </a:r>
            <a:r>
              <a:rPr lang="is-IS" i="1" dirty="0"/>
              <a:t>Modern Leadership Strategies</a:t>
            </a:r>
            <a:r>
              <a:rPr lang="is-IS" dirty="0"/>
              <a:t>, pg. </a:t>
            </a:r>
            <a:r>
              <a:rPr lang="is-IS" dirty="0" smtClean="0"/>
              <a:t>22</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789538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mart To Travel In Group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68" y="20676"/>
            <a:ext cx="12165497" cy="6837324"/>
          </a:xfrm>
        </p:spPr>
      </p:pic>
    </p:spTree>
    <p:extLst>
      <p:ext uri="{BB962C8B-B14F-4D97-AF65-F5344CB8AC3E}">
        <p14:creationId xmlns:p14="http://schemas.microsoft.com/office/powerpoint/2010/main" val="18386778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Well with Others</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When a group of people are working together to accomplish a task or reach a goal, there needs to be a leader.  </a:t>
            </a:r>
            <a:r>
              <a:rPr lang="en-US" dirty="0"/>
              <a:t>I</a:t>
            </a:r>
            <a:r>
              <a:rPr lang="en-US" dirty="0" smtClean="0"/>
              <a:t>f there is a leader then there must also be followers.  Therefore, learning to work well with others is needed by both the leader and the follower.</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solidFill>
                  <a:srgbClr val="FFC000"/>
                </a:solidFill>
              </a:rPr>
              <a:t>As a leader: </a:t>
            </a:r>
            <a:r>
              <a:rPr lang="en-US" dirty="0" smtClean="0"/>
              <a:t>leadership styles and skills are directly effected by how the leader views their followers.</a:t>
            </a:r>
          </a:p>
        </p:txBody>
      </p:sp>
    </p:spTree>
    <p:extLst>
      <p:ext uri="{BB962C8B-B14F-4D97-AF65-F5344CB8AC3E}">
        <p14:creationId xmlns:p14="http://schemas.microsoft.com/office/powerpoint/2010/main" val="191434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should a leader view a group of followers?</a:t>
            </a:r>
            <a:endParaRPr lang="en-US" dirty="0"/>
          </a:p>
        </p:txBody>
      </p:sp>
      <p:sp>
        <p:nvSpPr>
          <p:cNvPr id="3" name="Content Placeholder 2"/>
          <p:cNvSpPr>
            <a:spLocks noGrp="1"/>
          </p:cNvSpPr>
          <p:nvPr>
            <p:ph idx="1"/>
          </p:nvPr>
        </p:nvSpPr>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groups of four, discuss the different ways (good and bad) in which a leader can view their followers.  Which way do you think is the best way?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leader’s view of their followers can influence how they choose to lead:</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a:lnSpc>
                <a:spcPct val="100000"/>
              </a:lnSpc>
              <a:spcBef>
                <a:spcPts val="0"/>
              </a:spcBef>
            </a:pPr>
            <a:r>
              <a:rPr lang="en-US" u="sng" dirty="0" smtClean="0"/>
              <a:t>A herd of sheep</a:t>
            </a:r>
            <a:r>
              <a:rPr lang="en-US" dirty="0" smtClean="0"/>
              <a:t> (mindless, helpless followers)</a:t>
            </a:r>
          </a:p>
          <a:p>
            <a:pPr>
              <a:lnSpc>
                <a:spcPct val="100000"/>
              </a:lnSpc>
              <a:spcBef>
                <a:spcPts val="0"/>
              </a:spcBef>
            </a:pPr>
            <a:r>
              <a:rPr lang="en-US" u="sng" dirty="0" smtClean="0"/>
              <a:t>A company of employees</a:t>
            </a:r>
            <a:r>
              <a:rPr lang="en-US" dirty="0" smtClean="0"/>
              <a:t> (incentive driven parts of a machine)</a:t>
            </a:r>
          </a:p>
          <a:p>
            <a:pPr>
              <a:lnSpc>
                <a:spcPct val="100000"/>
              </a:lnSpc>
              <a:spcBef>
                <a:spcPts val="0"/>
              </a:spcBef>
            </a:pPr>
            <a:r>
              <a:rPr lang="en-US" u="sng" dirty="0" smtClean="0"/>
              <a:t>A military army</a:t>
            </a:r>
            <a:r>
              <a:rPr lang="en-US" dirty="0" smtClean="0"/>
              <a:t> (units used for conquest which are expendable)</a:t>
            </a:r>
            <a:endParaRPr lang="en-US" dirty="0"/>
          </a:p>
          <a:p>
            <a:pPr>
              <a:lnSpc>
                <a:spcPct val="100000"/>
              </a:lnSpc>
              <a:spcBef>
                <a:spcPts val="0"/>
              </a:spcBef>
            </a:pPr>
            <a:r>
              <a:rPr lang="en-US" u="sng" dirty="0" smtClean="0"/>
              <a:t>A young family</a:t>
            </a:r>
            <a:r>
              <a:rPr lang="en-US" dirty="0" smtClean="0"/>
              <a:t> (need autocratic leadership with heavy responsibility)</a:t>
            </a:r>
          </a:p>
          <a:p>
            <a:pPr>
              <a:lnSpc>
                <a:spcPct val="100000"/>
              </a:lnSpc>
              <a:spcBef>
                <a:spcPts val="0"/>
              </a:spcBef>
            </a:pPr>
            <a:r>
              <a:rPr lang="en-US" u="sng" dirty="0" smtClean="0"/>
              <a:t>A sports team</a:t>
            </a:r>
            <a:r>
              <a:rPr lang="en-US" dirty="0" smtClean="0"/>
              <a:t> (players accomplishing a goal together)</a:t>
            </a:r>
          </a:p>
          <a:p>
            <a:pPr>
              <a:lnSpc>
                <a:spcPct val="100000"/>
              </a:lnSpc>
              <a:spcBef>
                <a:spcPts val="0"/>
              </a:spcBef>
            </a:pPr>
            <a:endParaRPr lang="en-US" dirty="0"/>
          </a:p>
          <a:p>
            <a:pPr marL="0" indent="0">
              <a:lnSpc>
                <a:spcPct val="100000"/>
              </a:lnSpc>
              <a:spcBef>
                <a:spcPts val="0"/>
              </a:spcBef>
              <a:buNone/>
            </a:pPr>
            <a:r>
              <a:rPr lang="en-US" dirty="0" smtClean="0">
                <a:solidFill>
                  <a:srgbClr val="FFC000"/>
                </a:solidFill>
              </a:rPr>
              <a:t>Being a good follower can go a long way toward developing the best strategies for being a good leader.</a:t>
            </a:r>
            <a:endParaRPr lang="en-US" dirty="0">
              <a:solidFill>
                <a:srgbClr val="FFC000"/>
              </a:solidFill>
            </a:endParaRPr>
          </a:p>
          <a:p>
            <a:pPr>
              <a:lnSpc>
                <a:spcPct val="100000"/>
              </a:lnSpc>
              <a:spcBef>
                <a:spcPts val="0"/>
              </a:spcBef>
            </a:pPr>
            <a:endParaRPr lang="en-US" dirty="0" smtClean="0"/>
          </a:p>
        </p:txBody>
      </p:sp>
      <p:pic>
        <p:nvPicPr>
          <p:cNvPr id="4" name="Picture 3"/>
          <p:cNvPicPr>
            <a:picLocks noChangeAspect="1"/>
          </p:cNvPicPr>
          <p:nvPr/>
        </p:nvPicPr>
        <p:blipFill>
          <a:blip r:embed="rId2"/>
          <a:stretch>
            <a:fillRect/>
          </a:stretch>
        </p:blipFill>
        <p:spPr>
          <a:xfrm>
            <a:off x="3265769" y="2710224"/>
            <a:ext cx="5728330" cy="3826525"/>
          </a:xfrm>
          <a:prstGeom prst="rect">
            <a:avLst/>
          </a:prstGeom>
          <a:effectLst>
            <a:softEdge rad="50800"/>
          </a:effectLst>
        </p:spPr>
      </p:pic>
    </p:spTree>
    <p:extLst>
      <p:ext uri="{BB962C8B-B14F-4D97-AF65-F5344CB8AC3E}">
        <p14:creationId xmlns:p14="http://schemas.microsoft.com/office/powerpoint/2010/main" val="19900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par>
                                <p:cTn id="21" presetID="55" presetClass="exit" presetSubtype="0" fill="hold" nodeType="withEffect">
                                  <p:stCondLst>
                                    <p:cond delay="0"/>
                                  </p:stCondLst>
                                  <p:childTnLst>
                                    <p:anim calcmode="lin" valueType="num">
                                      <p:cBhvr>
                                        <p:cTn id="22" dur="1000"/>
                                        <p:tgtEl>
                                          <p:spTgt spid="4"/>
                                        </p:tgtEl>
                                        <p:attrNameLst>
                                          <p:attrName>ppt_w</p:attrName>
                                        </p:attrNameLst>
                                      </p:cBhvr>
                                      <p:tavLst>
                                        <p:tav tm="0">
                                          <p:val>
                                            <p:strVal val="ppt_w"/>
                                          </p:val>
                                        </p:tav>
                                        <p:tav tm="100000">
                                          <p:val>
                                            <p:strVal val="ppt_w*0.70"/>
                                          </p:val>
                                        </p:tav>
                                      </p:tavLst>
                                    </p:anim>
                                    <p:anim calcmode="lin" valueType="num">
                                      <p:cBhvr>
                                        <p:cTn id="23" dur="1000"/>
                                        <p:tgtEl>
                                          <p:spTgt spid="4"/>
                                        </p:tgtEl>
                                        <p:attrNameLst>
                                          <p:attrName>ppt_h</p:attrName>
                                        </p:attrNameLst>
                                      </p:cBhvr>
                                      <p:tavLst>
                                        <p:tav tm="0">
                                          <p:val>
                                            <p:strVal val="ppt_h"/>
                                          </p:val>
                                        </p:tav>
                                        <p:tav tm="100000">
                                          <p:val>
                                            <p:strVal val="ppt_h"/>
                                          </p:val>
                                        </p:tav>
                                      </p:tavLst>
                                    </p:anim>
                                    <p:animEffect transition="out" filter="fade">
                                      <p:cBhvr>
                                        <p:cTn id="24" dur="1000"/>
                                        <p:tgtEl>
                                          <p:spTgt spid="4"/>
                                        </p:tgtEl>
                                      </p:cBhvr>
                                    </p:animEffect>
                                    <p:set>
                                      <p:cBhvr>
                                        <p:cTn id="25" dur="1" fill="hold">
                                          <p:stCondLst>
                                            <p:cond delay="9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2"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1" presetClass="entr" presetSubtype="0" fill="hold" grpId="0" nodeType="clickEffect">
                                  <p:stCondLst>
                                    <p:cond delay="0"/>
                                  </p:stCondLst>
                                  <p:iterate type="lt">
                                    <p:tmPct val="10000"/>
                                  </p:iterate>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1"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1" presetClass="entr" presetSubtype="0" fill="hold" grpId="0" nodeType="clickEffect">
                                  <p:stCondLst>
                                    <p:cond delay="0"/>
                                  </p:stCondLst>
                                  <p:iterate type="lt">
                                    <p:tmPct val="10000"/>
                                  </p:iterate>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p:cTn id="48"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0"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0" nodeType="clickEffect">
                                  <p:stCondLst>
                                    <p:cond delay="0"/>
                                  </p:stCondLst>
                                  <p:iterate type="lt">
                                    <p:tmPct val="10000"/>
                                  </p:iterate>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p:cTn id="57"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9"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3">
                                            <p:txEl>
                                              <p:pRg st="7" end="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1" presetClass="entr" presetSubtype="0" fill="hold" grpId="0" nodeType="clickEffect">
                                  <p:stCondLst>
                                    <p:cond delay="0"/>
                                  </p:stCondLst>
                                  <p:iterate type="lt">
                                    <p:tmPct val="10000"/>
                                  </p:iterate>
                                  <p:childTnLst>
                                    <p:set>
                                      <p:cBhvr>
                                        <p:cTn id="65" dur="1" fill="hold">
                                          <p:stCondLst>
                                            <p:cond delay="0"/>
                                          </p:stCondLst>
                                        </p:cTn>
                                        <p:tgtEl>
                                          <p:spTgt spid="3">
                                            <p:txEl>
                                              <p:pRg st="8" end="8"/>
                                            </p:txEl>
                                          </p:spTgt>
                                        </p:tgtEl>
                                        <p:attrNameLst>
                                          <p:attrName>style.visibility</p:attrName>
                                        </p:attrNameLst>
                                      </p:cBhvr>
                                      <p:to>
                                        <p:strVal val="visible"/>
                                      </p:to>
                                    </p:set>
                                    <p:anim calcmode="lin" valueType="num">
                                      <p:cBhvr>
                                        <p:cTn id="66"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68"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3">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41" presetClass="entr" presetSubtype="0" fill="hold" grpId="0" nodeType="clickEffect">
                                  <p:stCondLst>
                                    <p:cond delay="0"/>
                                  </p:stCondLst>
                                  <p:iterate type="lt">
                                    <p:tmPct val="10000"/>
                                  </p:iterate>
                                  <p:childTnLst>
                                    <p:set>
                                      <p:cBhvr>
                                        <p:cTn id="74" dur="1" fill="hold">
                                          <p:stCondLst>
                                            <p:cond delay="0"/>
                                          </p:stCondLst>
                                        </p:cTn>
                                        <p:tgtEl>
                                          <p:spTgt spid="3">
                                            <p:txEl>
                                              <p:pRg st="10" end="10"/>
                                            </p:txEl>
                                          </p:spTgt>
                                        </p:tgtEl>
                                        <p:attrNameLst>
                                          <p:attrName>style.visibility</p:attrName>
                                        </p:attrNameLst>
                                      </p:cBhvr>
                                      <p:to>
                                        <p:strVal val="visible"/>
                                      </p:to>
                                    </p:set>
                                    <p:anim calcmode="lin" valueType="num">
                                      <p:cBhvr>
                                        <p:cTn id="75"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77"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Well with Others</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When a group of people are working together to accomplish a task or reach a goal, if there is a leader then there must also be followers.  Therefore, working well with others is needed by both the leader and the follower.</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solidFill>
                  <a:srgbClr val="FFC000"/>
                </a:solidFill>
              </a:rPr>
              <a:t>As a leader: </a:t>
            </a:r>
            <a:r>
              <a:rPr lang="en-US" dirty="0" smtClean="0"/>
              <a:t>leadership styles and skills are directly effected by how the leader views their followers.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solidFill>
                  <a:srgbClr val="FFC000"/>
                </a:solidFill>
              </a:rPr>
              <a:t>As a follower:</a:t>
            </a:r>
            <a:r>
              <a:rPr lang="en-US" dirty="0" smtClean="0"/>
              <a:t> learning to listen and follow leadership are great skills for future (aspiring) leaders to learn.</a:t>
            </a:r>
          </a:p>
        </p:txBody>
      </p:sp>
    </p:spTree>
    <p:extLst>
      <p:ext uri="{BB962C8B-B14F-4D97-AF65-F5344CB8AC3E}">
        <p14:creationId xmlns:p14="http://schemas.microsoft.com/office/powerpoint/2010/main" val="32828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Importance of Following</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We cannot all be leaders all the time.  In order for someone to lead successfully, others must follow.  Learning to follow well will make you a better leader when it is your turn.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Learning to follow is hard for natural leaders, so it requires effort and discipline to follow well.</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Learning to follow gives a natural leader a chance to see how important good leadership is to the team.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smtClean="0"/>
              <a:t>Learning to follow lets a natural leader see how hard it is when people don’t follow.</a:t>
            </a:r>
            <a:endParaRPr lang="en-US" dirty="0"/>
          </a:p>
        </p:txBody>
      </p:sp>
    </p:spTree>
    <p:extLst>
      <p:ext uri="{BB962C8B-B14F-4D97-AF65-F5344CB8AC3E}">
        <p14:creationId xmlns:p14="http://schemas.microsoft.com/office/powerpoint/2010/main" val="5029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Your House</a:t>
            </a:r>
            <a:endParaRPr lang="en-US" dirty="0"/>
          </a:p>
        </p:txBody>
      </p:sp>
      <p:sp>
        <p:nvSpPr>
          <p:cNvPr id="3" name="Content Placeholder 2"/>
          <p:cNvSpPr>
            <a:spLocks noGrp="1"/>
          </p:cNvSpPr>
          <p:nvPr>
            <p:ph idx="1"/>
          </p:nvPr>
        </p:nvSpPr>
        <p:spPr>
          <a:xfrm>
            <a:off x="1120000" y="1825625"/>
            <a:ext cx="6300131"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Get in your teams.  On the piece of paper Mr. </a:t>
            </a:r>
            <a:r>
              <a:rPr lang="en-US" dirty="0"/>
              <a:t>R</a:t>
            </a:r>
            <a:r>
              <a:rPr lang="en-US" dirty="0" smtClean="0"/>
              <a:t>olfe gives you, draw a picture of the house on the slide with one, single pen or marker.  However, as you are drawing the picture, every team member must be touching the marker at all times and guiding it.  See which team can draw the picture the fastest.  </a:t>
            </a:r>
            <a:r>
              <a:rPr lang="en-US" b="1" i="1" dirty="0" smtClean="0">
                <a:solidFill>
                  <a:srgbClr val="FFC000"/>
                </a:solidFill>
              </a:rPr>
              <a:t>Wait until Mr. Rolfe says to start!</a:t>
            </a:r>
            <a:endParaRPr lang="en-US" b="1" i="1" dirty="0">
              <a:solidFill>
                <a:srgbClr val="FFC000"/>
              </a:solidFill>
            </a:endParaRPr>
          </a:p>
        </p:txBody>
      </p:sp>
      <p:pic>
        <p:nvPicPr>
          <p:cNvPr id="4" name="Picture 3"/>
          <p:cNvPicPr>
            <a:picLocks noChangeAspect="1"/>
          </p:cNvPicPr>
          <p:nvPr/>
        </p:nvPicPr>
        <p:blipFill>
          <a:blip r:embed="rId2"/>
          <a:stretch>
            <a:fillRect/>
          </a:stretch>
        </p:blipFill>
        <p:spPr>
          <a:xfrm>
            <a:off x="7643807" y="1825625"/>
            <a:ext cx="4031969" cy="4486275"/>
          </a:xfrm>
          <a:prstGeom prst="rect">
            <a:avLst/>
          </a:prstGeom>
        </p:spPr>
      </p:pic>
    </p:spTree>
    <p:extLst>
      <p:ext uri="{BB962C8B-B14F-4D97-AF65-F5344CB8AC3E}">
        <p14:creationId xmlns:p14="http://schemas.microsoft.com/office/powerpoint/2010/main" val="256465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Homework</a:t>
            </a:r>
            <a:endParaRPr lang="en-US"/>
          </a:p>
        </p:txBody>
      </p:sp>
      <p:sp>
        <p:nvSpPr>
          <p:cNvPr id="3" name="Content Placeholder 2"/>
          <p:cNvSpPr>
            <a:spLocks noGrp="1"/>
          </p:cNvSpPr>
          <p:nvPr>
            <p:ph idx="1"/>
          </p:nvPr>
        </p:nvSpPr>
        <p:spPr/>
        <p:txBody>
          <a:bodyPr/>
          <a:lstStyle/>
          <a:p>
            <a:pPr marL="514350" indent="-514350">
              <a:lnSpc>
                <a:spcPct val="100000"/>
              </a:lnSpc>
              <a:spcBef>
                <a:spcPts val="0"/>
              </a:spcBef>
              <a:buFont typeface="+mj-lt"/>
              <a:buAutoNum type="arabicPeriod"/>
            </a:pPr>
            <a:r>
              <a:rPr lang="en-US" dirty="0"/>
              <a:t>Read and complete the exercises for Days 5</a:t>
            </a:r>
            <a:r>
              <a:rPr lang="en-US" dirty="0" smtClean="0"/>
              <a:t> </a:t>
            </a:r>
            <a:r>
              <a:rPr lang="en-US" dirty="0"/>
              <a:t>and 6</a:t>
            </a:r>
            <a:r>
              <a:rPr lang="en-US" dirty="0" smtClean="0"/>
              <a:t> </a:t>
            </a:r>
            <a:r>
              <a:rPr lang="en-US" dirty="0"/>
              <a:t>in the </a:t>
            </a:r>
            <a:r>
              <a:rPr lang="en-US" dirty="0" smtClean="0"/>
              <a:t>textbook, </a:t>
            </a:r>
            <a:r>
              <a:rPr lang="en-US" i="1" dirty="0"/>
              <a:t>Modern Leadership Strategies from Ancient Chinese Wisdom</a:t>
            </a:r>
            <a:r>
              <a:rPr lang="en-US" i="1" dirty="0" smtClean="0"/>
              <a:t>.</a:t>
            </a:r>
          </a:p>
          <a:p>
            <a:pPr marL="514350" indent="-514350">
              <a:lnSpc>
                <a:spcPct val="100000"/>
              </a:lnSpc>
              <a:spcBef>
                <a:spcPts val="0"/>
              </a:spcBef>
              <a:buFont typeface="+mj-lt"/>
              <a:buAutoNum type="arabicPeriod"/>
            </a:pPr>
            <a:endParaRPr lang="en-US" i="1" dirty="0" smtClean="0"/>
          </a:p>
          <a:p>
            <a:pPr marL="514350" indent="-514350">
              <a:lnSpc>
                <a:spcPct val="100000"/>
              </a:lnSpc>
              <a:spcBef>
                <a:spcPts val="0"/>
              </a:spcBef>
              <a:buFont typeface="+mj-lt"/>
              <a:buAutoNum type="arabicPeriod"/>
            </a:pPr>
            <a:r>
              <a:rPr lang="en-US" dirty="0" smtClean="0"/>
              <a:t>Fill out your Peer Evaluation forms for Team Project #1.</a:t>
            </a:r>
            <a:endParaRPr lang="en-US" dirty="0"/>
          </a:p>
          <a:p>
            <a:pPr marL="514350" indent="-514350">
              <a:lnSpc>
                <a:spcPct val="100000"/>
              </a:lnSpc>
              <a:spcBef>
                <a:spcPts val="0"/>
              </a:spcBef>
              <a:buFont typeface="+mj-lt"/>
              <a:buAutoNum type="arabicPeriod"/>
            </a:pPr>
            <a:endParaRPr lang="en-US" i="1"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smtClean="0"/>
              <a:t>Bring shoes that are good for going outside during class.</a:t>
            </a:r>
            <a:endParaRPr lang="en-US" dirty="0"/>
          </a:p>
        </p:txBody>
      </p:sp>
    </p:spTree>
    <p:extLst>
      <p:ext uri="{BB962C8B-B14F-4D97-AF65-F5344CB8AC3E}">
        <p14:creationId xmlns:p14="http://schemas.microsoft.com/office/powerpoint/2010/main" val="467815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in Leadership   Day 5</a:t>
            </a:r>
            <a:endParaRPr lang="en-US" dirty="0"/>
          </a:p>
        </p:txBody>
      </p:sp>
      <p:sp>
        <p:nvSpPr>
          <p:cNvPr id="3" name="Content Placeholder 2"/>
          <p:cNvSpPr>
            <a:spLocks noGrp="1"/>
          </p:cNvSpPr>
          <p:nvPr>
            <p:ph idx="1"/>
          </p:nvPr>
        </p:nvSpPr>
        <p:spPr/>
        <p:txBody>
          <a:bodyPr/>
          <a:lstStyle/>
          <a:p>
            <a:pPr marL="0" indent="0">
              <a:buNone/>
            </a:pPr>
            <a:r>
              <a:rPr lang="en-US" sz="3600" dirty="0" smtClean="0"/>
              <a:t>Today we are going to:</a:t>
            </a:r>
          </a:p>
          <a:p>
            <a:pPr marL="0" indent="0">
              <a:buNone/>
            </a:pPr>
            <a:r>
              <a:rPr lang="en-US" dirty="0" smtClean="0"/>
              <a:t>	1.  Take a quiz</a:t>
            </a:r>
          </a:p>
          <a:p>
            <a:pPr marL="0" indent="0">
              <a:buNone/>
            </a:pPr>
            <a:r>
              <a:rPr lang="en-US" dirty="0"/>
              <a:t>	</a:t>
            </a:r>
            <a:r>
              <a:rPr lang="en-US" dirty="0" smtClean="0"/>
              <a:t>2.  Turn in Team Project #1 and fill out Peer Evaluation forms</a:t>
            </a:r>
          </a:p>
          <a:p>
            <a:pPr marL="0" indent="0">
              <a:buNone/>
            </a:pPr>
            <a:r>
              <a:rPr lang="en-US" dirty="0"/>
              <a:t>	3</a:t>
            </a:r>
            <a:r>
              <a:rPr lang="en-US" dirty="0" smtClean="0"/>
              <a:t>.  Discuss </a:t>
            </a:r>
            <a:r>
              <a:rPr lang="en-US" dirty="0"/>
              <a:t>the use </a:t>
            </a:r>
            <a:r>
              <a:rPr lang="en-US"/>
              <a:t>of </a:t>
            </a:r>
            <a:r>
              <a:rPr lang="en-US" smtClean="0"/>
              <a:t>Grammatical Moods </a:t>
            </a:r>
            <a:r>
              <a:rPr lang="en-US" dirty="0" smtClean="0"/>
              <a:t>in English </a:t>
            </a:r>
            <a:r>
              <a:rPr lang="en-US" dirty="0"/>
              <a:t>	</a:t>
            </a:r>
            <a:endParaRPr lang="en-US" dirty="0" smtClean="0"/>
          </a:p>
          <a:p>
            <a:pPr marL="0" indent="0">
              <a:buNone/>
            </a:pPr>
            <a:r>
              <a:rPr lang="en-US" dirty="0"/>
              <a:t>	</a:t>
            </a:r>
            <a:r>
              <a:rPr lang="en-US" dirty="0" smtClean="0"/>
              <a:t>4.  Discuss the reasons why working together is important</a:t>
            </a:r>
          </a:p>
          <a:p>
            <a:pPr marL="0" indent="0">
              <a:buNone/>
            </a:pPr>
            <a:r>
              <a:rPr lang="en-US" dirty="0"/>
              <a:t>	</a:t>
            </a:r>
            <a:r>
              <a:rPr lang="en-US" dirty="0" smtClean="0"/>
              <a:t>5.  Explore the effects of following and leading well</a:t>
            </a:r>
          </a:p>
        </p:txBody>
      </p:sp>
    </p:spTree>
    <p:extLst>
      <p:ext uri="{BB962C8B-B14F-4D97-AF65-F5344CB8AC3E}">
        <p14:creationId xmlns:p14="http://schemas.microsoft.com/office/powerpoint/2010/main" val="1944487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a:effectLst>
            <a:softEdge rad="241300"/>
          </a:effectLst>
        </p:spPr>
      </p:pic>
      <p:sp>
        <p:nvSpPr>
          <p:cNvPr id="2" name="Title 1"/>
          <p:cNvSpPr>
            <a:spLocks noGrp="1"/>
          </p:cNvSpPr>
          <p:nvPr>
            <p:ph type="title"/>
          </p:nvPr>
        </p:nvSpPr>
        <p:spPr>
          <a:xfrm>
            <a:off x="556848" y="884458"/>
            <a:ext cx="10204938" cy="5285402"/>
          </a:xfrm>
          <a:effectLst>
            <a:softEdge rad="304800"/>
          </a:effectLst>
        </p:spPr>
        <p:txBody>
          <a:bodyPr>
            <a:normAutofit/>
          </a:bodyPr>
          <a:lstStyle/>
          <a:p>
            <a:r>
              <a:rPr lang="en-US" dirty="0" smtClean="0"/>
              <a:t>Put your cellphone on your desk where I can see it and only use it in class to look up </a:t>
            </a:r>
            <a:br>
              <a:rPr lang="en-US" dirty="0" smtClean="0"/>
            </a:br>
            <a:r>
              <a:rPr lang="en-US" dirty="0" smtClean="0"/>
              <a:t>something you </a:t>
            </a:r>
            <a:br>
              <a:rPr lang="en-US" dirty="0" smtClean="0"/>
            </a:br>
            <a:r>
              <a:rPr lang="en-US" smtClean="0"/>
              <a:t>don’t understand </a:t>
            </a:r>
            <a:br>
              <a:rPr lang="en-US" smtClean="0"/>
            </a:br>
            <a:r>
              <a:rPr lang="en-US" smtClean="0"/>
              <a:t>or to take a photo </a:t>
            </a:r>
            <a:br>
              <a:rPr lang="en-US" smtClean="0"/>
            </a:br>
            <a:r>
              <a:rPr lang="en-US" smtClean="0"/>
              <a:t>of ppt.</a:t>
            </a:r>
            <a:endParaRPr lang="en-US" dirty="0"/>
          </a:p>
        </p:txBody>
      </p:sp>
    </p:spTree>
    <p:extLst>
      <p:ext uri="{BB962C8B-B14F-4D97-AF65-F5344CB8AC3E}">
        <p14:creationId xmlns:p14="http://schemas.microsoft.com/office/powerpoint/2010/main" val="301056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Check</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smtClean="0"/>
              <a:t>Put your homework out on your desk for me to come around and look at.  I may ask you questions about it, so please be ready!</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769" y="3068412"/>
            <a:ext cx="3003431" cy="3108551"/>
          </a:xfrm>
          <a:prstGeom prst="rect">
            <a:avLst/>
          </a:prstGeom>
        </p:spPr>
      </p:pic>
    </p:spTree>
    <p:extLst>
      <p:ext uri="{BB962C8B-B14F-4D97-AF65-F5344CB8AC3E}">
        <p14:creationId xmlns:p14="http://schemas.microsoft.com/office/powerpoint/2010/main" val="1276218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Project #1</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leader of each team will come to the front and turn in the printed menu and the PDF file to the teacher.  Then the leader will bring the Peer Evaluation forms back to their team.  The team will fill out the Peer Evaluation forms and turn them in at the beginning of next class.</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Filling out the Peer Evaluation forms:</a:t>
            </a:r>
          </a:p>
          <a:p>
            <a:pPr marL="0" marR="0" lvl="0" indent="0" defTabSz="914400" eaLnBrk="1" fontAlgn="auto" latinLnBrk="0" hangingPunct="1">
              <a:lnSpc>
                <a:spcPct val="100000"/>
              </a:lnSpc>
              <a:spcBef>
                <a:spcPts val="0"/>
              </a:spcBef>
              <a:spcAft>
                <a:spcPts val="0"/>
              </a:spcAft>
              <a:buClrTx/>
              <a:buSzTx/>
              <a:buFontTx/>
              <a:buNone/>
              <a:tabLst/>
              <a:defRPr/>
            </a:pPr>
            <a:endParaRPr lang="en-US" sz="1000" dirty="0" smtClean="0"/>
          </a:p>
          <a:p>
            <a:pPr marL="971550" lvl="1" indent="-514350">
              <a:lnSpc>
                <a:spcPct val="100000"/>
              </a:lnSpc>
              <a:spcBef>
                <a:spcPts val="0"/>
              </a:spcBef>
              <a:buFontTx/>
              <a:buAutoNum type="arabicPeriod"/>
              <a:defRPr/>
            </a:pPr>
            <a:r>
              <a:rPr lang="en-US" dirty="0" smtClean="0"/>
              <a:t>Fill out every blank.</a:t>
            </a:r>
          </a:p>
          <a:p>
            <a:pPr marL="971550" lvl="1" indent="-514350">
              <a:lnSpc>
                <a:spcPct val="100000"/>
              </a:lnSpc>
              <a:spcBef>
                <a:spcPts val="0"/>
              </a:spcBef>
              <a:buFontTx/>
              <a:buAutoNum type="arabicPeriod"/>
              <a:defRPr/>
            </a:pPr>
            <a:r>
              <a:rPr lang="en-US" dirty="0" smtClean="0"/>
              <a:t>Be honest in your evaluations.</a:t>
            </a:r>
          </a:p>
          <a:p>
            <a:pPr marL="971550" lvl="1" indent="-514350">
              <a:lnSpc>
                <a:spcPct val="100000"/>
              </a:lnSpc>
              <a:spcBef>
                <a:spcPts val="0"/>
              </a:spcBef>
              <a:buFontTx/>
              <a:buAutoNum type="arabicPeriod"/>
              <a:defRPr/>
            </a:pPr>
            <a:r>
              <a:rPr lang="en-US" dirty="0" smtClean="0"/>
              <a:t>Comments will remain anonymous.</a:t>
            </a:r>
            <a:endParaRPr lang="en-US" dirty="0"/>
          </a:p>
        </p:txBody>
      </p:sp>
    </p:spTree>
    <p:extLst>
      <p:ext uri="{BB962C8B-B14F-4D97-AF65-F5344CB8AC3E}">
        <p14:creationId xmlns:p14="http://schemas.microsoft.com/office/powerpoint/2010/main" val="1923126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Grammatical Mood</a:t>
            </a:r>
            <a:endParaRPr lang="en-US" dirty="0">
              <a:solidFill>
                <a:schemeClr val="tx1"/>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solidFill>
                  <a:schemeClr val="tx1"/>
                </a:solidFill>
              </a:rPr>
              <a:t>In English, the state of being of the verb is called its mood.  If the speaker of the sentence is expressing something to definitely be the case, then the verb is in the </a:t>
            </a:r>
            <a:r>
              <a:rPr lang="en-US" dirty="0" smtClean="0">
                <a:solidFill>
                  <a:srgbClr val="FFC000"/>
                </a:solidFill>
              </a:rPr>
              <a:t>indicative mood</a:t>
            </a:r>
            <a:r>
              <a:rPr lang="en-US" dirty="0" smtClean="0">
                <a:solidFill>
                  <a:schemeClr val="tx1"/>
                </a:solidFill>
              </a:rPr>
              <a:t>.  If the speaker is asking a question, then the verb is in the </a:t>
            </a:r>
            <a:r>
              <a:rPr lang="en-US" dirty="0" smtClean="0">
                <a:solidFill>
                  <a:srgbClr val="FFC000"/>
                </a:solidFill>
              </a:rPr>
              <a:t>interrogative mood</a:t>
            </a:r>
            <a:r>
              <a:rPr lang="en-US" dirty="0" smtClean="0">
                <a:solidFill>
                  <a:schemeClr val="tx1"/>
                </a:solidFill>
              </a:rPr>
              <a:t>.  If the speaker is commanding something, then the verb is in the </a:t>
            </a:r>
            <a:r>
              <a:rPr lang="en-US" dirty="0" smtClean="0">
                <a:solidFill>
                  <a:srgbClr val="FFC000"/>
                </a:solidFill>
              </a:rPr>
              <a:t>imperative mood</a:t>
            </a:r>
            <a:r>
              <a:rPr lang="en-US" dirty="0" smtClean="0">
                <a:solidFill>
                  <a:schemeClr val="tx1"/>
                </a:solidFill>
              </a:rPr>
              <a:t>.  But if the speaker is describing a situation that may not be real, then the verb is in the </a:t>
            </a:r>
            <a:r>
              <a:rPr lang="en-US" dirty="0" smtClean="0">
                <a:solidFill>
                  <a:srgbClr val="FFC000"/>
                </a:solidFill>
              </a:rPr>
              <a:t>subjunctive mood</a:t>
            </a:r>
            <a:r>
              <a:rPr lang="en-US" dirty="0" smtClean="0">
                <a:solidFill>
                  <a:schemeClr val="tx1"/>
                </a:solidFill>
              </a:rPr>
              <a:t>.</a:t>
            </a:r>
          </a:p>
          <a:p>
            <a:pPr marL="0" indent="0">
              <a:buNone/>
            </a:pPr>
            <a:endParaRPr lang="en-US" dirty="0">
              <a:solidFill>
                <a:schemeClr val="tx1"/>
              </a:solidFill>
            </a:endParaRPr>
          </a:p>
          <a:p>
            <a:pPr marL="0" indent="0">
              <a:buNone/>
            </a:pPr>
            <a:r>
              <a:rPr lang="en-US" dirty="0" smtClean="0">
                <a:solidFill>
                  <a:schemeClr val="tx1"/>
                </a:solidFill>
              </a:rPr>
              <a:t>Indicative 		John will drive the car to the store.</a:t>
            </a:r>
          </a:p>
          <a:p>
            <a:pPr marL="0" indent="0">
              <a:buNone/>
            </a:pPr>
            <a:r>
              <a:rPr lang="en-US" dirty="0" smtClean="0">
                <a:solidFill>
                  <a:schemeClr val="tx1"/>
                </a:solidFill>
              </a:rPr>
              <a:t>Interrogative		Will John drive the car to the store?</a:t>
            </a:r>
          </a:p>
          <a:p>
            <a:pPr marL="0" indent="0">
              <a:buNone/>
            </a:pPr>
            <a:r>
              <a:rPr lang="en-US" dirty="0" smtClean="0">
                <a:solidFill>
                  <a:schemeClr val="tx1"/>
                </a:solidFill>
              </a:rPr>
              <a:t>Imperative		John, drive the car to the store!</a:t>
            </a:r>
          </a:p>
          <a:p>
            <a:pPr marL="0" indent="0">
              <a:buNone/>
            </a:pPr>
            <a:r>
              <a:rPr lang="en-US" dirty="0" smtClean="0">
                <a:solidFill>
                  <a:schemeClr val="tx1"/>
                </a:solidFill>
              </a:rPr>
              <a:t>Subjunctive		If John drives the car, then it will be to the store.</a:t>
            </a:r>
            <a:endParaRPr lang="en-US" dirty="0">
              <a:solidFill>
                <a:schemeClr val="tx1"/>
              </a:solidFill>
            </a:endParaRPr>
          </a:p>
        </p:txBody>
      </p:sp>
    </p:spTree>
    <p:extLst>
      <p:ext uri="{BB962C8B-B14F-4D97-AF65-F5344CB8AC3E}">
        <p14:creationId xmlns:p14="http://schemas.microsoft.com/office/powerpoint/2010/main" val="26337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p:cTn id="16"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Let’s practice!</a:t>
            </a:r>
            <a:endParaRPr lang="en-US" dirty="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sz="3600" dirty="0" smtClean="0">
                <a:solidFill>
                  <a:schemeClr val="tx1"/>
                </a:solidFill>
              </a:rPr>
              <a:t>With your partner, complete the worksheet on the grammatical moods of sentences.  Discuss the worksheet in English only!</a:t>
            </a:r>
            <a:endParaRPr lang="en-US" sz="3600" dirty="0">
              <a:solidFill>
                <a:schemeClr val="tx1"/>
              </a:solidFill>
            </a:endParaRPr>
          </a:p>
        </p:txBody>
      </p:sp>
      <p:pic>
        <p:nvPicPr>
          <p:cNvPr id="4" name="Picture 3"/>
          <p:cNvPicPr>
            <a:picLocks noChangeAspect="1"/>
          </p:cNvPicPr>
          <p:nvPr/>
        </p:nvPicPr>
        <p:blipFill>
          <a:blip r:embed="rId2"/>
          <a:stretch>
            <a:fillRect/>
          </a:stretch>
        </p:blipFill>
        <p:spPr>
          <a:xfrm>
            <a:off x="3882801" y="3303158"/>
            <a:ext cx="4640097" cy="3081025"/>
          </a:xfrm>
          <a:prstGeom prst="rect">
            <a:avLst/>
          </a:prstGeom>
          <a:effectLst>
            <a:softEdge rad="63500"/>
          </a:effectLst>
        </p:spPr>
      </p:pic>
    </p:spTree>
    <p:extLst>
      <p:ext uri="{BB962C8B-B14F-4D97-AF65-F5344CB8AC3E}">
        <p14:creationId xmlns:p14="http://schemas.microsoft.com/office/powerpoint/2010/main" val="5854252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a:t>
            </a:r>
            <a:r>
              <a:rPr lang="en-US" dirty="0" err="1"/>
              <a:t>F</a:t>
            </a:r>
            <a:r>
              <a:rPr lang="en-US" dirty="0" err="1" smtClean="0"/>
              <a:t>avourite</a:t>
            </a:r>
            <a:r>
              <a:rPr lang="en-US" dirty="0" smtClean="0"/>
              <a:t> Leader</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Describe the leader from your homework to your partner.  As you listen to your partner, write an indicative statement </a:t>
            </a:r>
            <a:r>
              <a:rPr lang="en-US" smtClean="0"/>
              <a:t>about that leader.</a:t>
            </a:r>
            <a:endParaRPr lang="en-US" dirty="0"/>
          </a:p>
        </p:txBody>
      </p:sp>
      <p:pic>
        <p:nvPicPr>
          <p:cNvPr id="4" name="Picture 3"/>
          <p:cNvPicPr>
            <a:picLocks noChangeAspect="1"/>
          </p:cNvPicPr>
          <p:nvPr/>
        </p:nvPicPr>
        <p:blipFill>
          <a:blip r:embed="rId2"/>
          <a:stretch>
            <a:fillRect/>
          </a:stretch>
        </p:blipFill>
        <p:spPr>
          <a:xfrm>
            <a:off x="5591331" y="2845308"/>
            <a:ext cx="5522626" cy="3158252"/>
          </a:xfrm>
          <a:prstGeom prst="rect">
            <a:avLst/>
          </a:prstGeom>
        </p:spPr>
      </p:pic>
    </p:spTree>
    <p:extLst>
      <p:ext uri="{BB962C8B-B14F-4D97-AF65-F5344CB8AC3E}">
        <p14:creationId xmlns:p14="http://schemas.microsoft.com/office/powerpoint/2010/main" val="2020270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32" y="365125"/>
            <a:ext cx="10515600" cy="1325563"/>
          </a:xfrm>
        </p:spPr>
        <p:txBody>
          <a:bodyPr>
            <a:normAutofit/>
          </a:bodyPr>
          <a:lstStyle/>
          <a:p>
            <a:r>
              <a:rPr lang="en-US" sz="6000" b="1" dirty="0" smtClean="0">
                <a:solidFill>
                  <a:srgbClr val="FFFF00"/>
                </a:solidFill>
              </a:rPr>
              <a:t>Let’s take </a:t>
            </a:r>
            <a:r>
              <a:rPr lang="en-US" sz="6000" b="1" smtClean="0">
                <a:solidFill>
                  <a:srgbClr val="FFFF00"/>
                </a:solidFill>
              </a:rPr>
              <a:t>a </a:t>
            </a:r>
            <a:r>
              <a:rPr lang="en-US" sz="6000" b="1">
                <a:solidFill>
                  <a:srgbClr val="FFFF00"/>
                </a:solidFill>
              </a:rPr>
              <a:t>5</a:t>
            </a:r>
            <a:r>
              <a:rPr lang="en-US" sz="6000" b="1" smtClean="0">
                <a:solidFill>
                  <a:srgbClr val="FFFF00"/>
                </a:solidFill>
              </a:rPr>
              <a:t> </a:t>
            </a:r>
            <a:r>
              <a:rPr lang="en-US" sz="6000" b="1" dirty="0" smtClean="0">
                <a:solidFill>
                  <a:srgbClr val="FFFF00"/>
                </a:solidFill>
              </a:rPr>
              <a:t>minute break!</a:t>
            </a:r>
            <a:endParaRPr lang="en-US" sz="6000" b="1" dirty="0">
              <a:solidFill>
                <a:srgbClr val="FFFF00"/>
              </a:solidFill>
            </a:endParaRPr>
          </a:p>
        </p:txBody>
      </p:sp>
      <p:pic>
        <p:nvPicPr>
          <p:cNvPr id="4" name="Picture 3"/>
          <p:cNvPicPr>
            <a:picLocks noChangeAspect="1"/>
          </p:cNvPicPr>
          <p:nvPr/>
        </p:nvPicPr>
        <p:blipFill>
          <a:blip r:embed="rId2"/>
          <a:stretch>
            <a:fillRect/>
          </a:stretch>
        </p:blipFill>
        <p:spPr>
          <a:xfrm>
            <a:off x="2758768" y="1908420"/>
            <a:ext cx="6587942" cy="4398596"/>
          </a:xfrm>
          <a:prstGeom prst="rect">
            <a:avLst/>
          </a:prstGeom>
        </p:spPr>
      </p:pic>
    </p:spTree>
    <p:extLst>
      <p:ext uri="{BB962C8B-B14F-4D97-AF65-F5344CB8AC3E}">
        <p14:creationId xmlns:p14="http://schemas.microsoft.com/office/powerpoint/2010/main" val="211714959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3395</TotalTime>
  <Words>868</Words>
  <Application>Microsoft Macintosh PowerPoint</Application>
  <PresentationFormat>Widescreen</PresentationFormat>
  <Paragraphs>74</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Corbel</vt:lpstr>
      <vt:lpstr>Depth</vt:lpstr>
      <vt:lpstr>Principles in Leadership</vt:lpstr>
      <vt:lpstr>Principles in Leadership   Day 5</vt:lpstr>
      <vt:lpstr>Put your cellphone on your desk where I can see it and only use it in class to look up  something you  don’t understand  or to take a photo  of ppt.</vt:lpstr>
      <vt:lpstr>Homework Check</vt:lpstr>
      <vt:lpstr>Team Project #1</vt:lpstr>
      <vt:lpstr>The Grammatical Mood</vt:lpstr>
      <vt:lpstr>Let’s practice!</vt:lpstr>
      <vt:lpstr>Your Favourite Leader</vt:lpstr>
      <vt:lpstr>Let’s take a 5 minute break!</vt:lpstr>
      <vt:lpstr>Working Well with Others</vt:lpstr>
      <vt:lpstr>PowerPoint Presentation</vt:lpstr>
      <vt:lpstr>Working Well with Others</vt:lpstr>
      <vt:lpstr>How should a leader view a group of followers?</vt:lpstr>
      <vt:lpstr>Working Well with Others</vt:lpstr>
      <vt:lpstr>The Importance of Following</vt:lpstr>
      <vt:lpstr>Build Your House</vt:lpstr>
      <vt:lpstr>Homework</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Elizabeth Rolfe</cp:lastModifiedBy>
  <cp:revision>349</cp:revision>
  <cp:lastPrinted>2016-04-25T02:08:07Z</cp:lastPrinted>
  <dcterms:created xsi:type="dcterms:W3CDTF">2015-09-05T10:00:09Z</dcterms:created>
  <dcterms:modified xsi:type="dcterms:W3CDTF">2019-10-25T08:47:54Z</dcterms:modified>
</cp:coreProperties>
</file>